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70" d="100"/>
          <a:sy n="70" d="100"/>
        </p:scale>
        <p:origin x="876" y="-100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10/12/2023</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Wonderful Top Floor Apartment Enjoying The Most Sunning Coastline Views, Picturesque Communal Gardens And Garage</a:t>
            </a:r>
            <a:endParaRPr lang="en-GB" sz="1400" b="1" dirty="0">
              <a:solidFill>
                <a:srgbClr val="0070C0"/>
              </a:solidFill>
              <a:latin typeface="Helvetica" panose="020B0604020202020204" pitchFamily="34" charset="0"/>
              <a:ea typeface="Times New Roman" panose="02020603050405020304" pitchFamily="18"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Lounge/Dining Room •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Bathroom/WC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Large Sun Balcony - Accessed From Lounge, Bedroom And Kitchen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 Double Glazing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NO ONWARD CHAIN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p>
          <a:p>
            <a:pPr>
              <a:lnSpc>
                <a:spcPct val="120000"/>
              </a:lnSpc>
              <a:tabLst>
                <a:tab pos="685800" algn="l"/>
              </a:tabLst>
            </a:pPr>
            <a:r>
              <a:rPr lang="en-GB" sz="1900" dirty="0">
                <a:solidFill>
                  <a:srgbClr val="000000"/>
                </a:solidFill>
                <a:latin typeface="HelveticaNeueLT-Roman"/>
                <a:ea typeface="Times New Roman" panose="02020603050405020304" pitchFamily="18" charset="0"/>
                <a:cs typeface="HelveticaNeueLT-Roman"/>
              </a:rPr>
              <a:t>475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Share of 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Flat 8 </a:t>
            </a:r>
            <a:r>
              <a:rPr lang="en-GB" sz="1800" dirty="0" err="1">
                <a:solidFill>
                  <a:srgbClr val="FFFFFF"/>
                </a:solidFill>
                <a:effectLst/>
                <a:latin typeface="HelveticaNeueLT-Medium"/>
                <a:ea typeface="Times New Roman" panose="02020603050405020304" pitchFamily="18" charset="0"/>
              </a:rPr>
              <a:t>Maer</a:t>
            </a:r>
            <a:r>
              <a:rPr lang="en-GB" sz="1800" dirty="0">
                <a:solidFill>
                  <a:srgbClr val="FFFFFF"/>
                </a:solidFill>
                <a:effectLst/>
                <a:latin typeface="HelveticaNeueLT-Medium"/>
                <a:ea typeface="Times New Roman" panose="02020603050405020304" pitchFamily="18" charset="0"/>
              </a:rPr>
              <a:t> Bay Court, 12 Douglas Avenue, Exmouth, EX8 2B</a:t>
            </a:r>
            <a:r>
              <a:rPr lang="en-GB" dirty="0">
                <a:solidFill>
                  <a:srgbClr val="FFFFFF"/>
                </a:solidFill>
                <a:latin typeface="HelveticaNeueLT-Medium"/>
                <a:ea typeface="Times New Roman" panose="02020603050405020304" pitchFamily="18" charset="0"/>
              </a:rPr>
              <a:t>X</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1FB5FE9B-20E8-1944-72B1-EC6FCD0DF6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9047" y="2613067"/>
            <a:ext cx="6357054" cy="4448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8D8BCFB-8ACF-AC12-5431-4956C15F3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26" y="588304"/>
            <a:ext cx="3165765" cy="2415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C0BB809-07BC-CE6D-8B30-6BE92518C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5642" y="592177"/>
            <a:ext cx="3167112" cy="24116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7E86A29-AFCE-459C-4F9E-912A9055C4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579" y="3160595"/>
            <a:ext cx="3161456" cy="21955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146B9BA-7ADC-9134-B021-2A02BF8B6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9685" y="3160595"/>
            <a:ext cx="3193069" cy="21955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D388105-BF2C-9D55-E655-17D9DF7437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983" y="5487775"/>
            <a:ext cx="3159816" cy="21792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3896EC2-E687-5A3E-D9B5-2AE9CCE69A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1035" y="5492408"/>
            <a:ext cx="3201720" cy="21955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88C42E-D7BC-C4F7-9766-BAA523E71625}"/>
              </a:ext>
            </a:extLst>
          </p:cNvPr>
          <p:cNvSpPr txBox="1"/>
          <p:nvPr/>
        </p:nvSpPr>
        <p:spPr>
          <a:xfrm>
            <a:off x="2361063" y="8679976"/>
            <a:ext cx="3330053" cy="369332"/>
          </a:xfrm>
          <a:prstGeom prst="rect">
            <a:avLst/>
          </a:prstGeom>
          <a:noFill/>
        </p:spPr>
        <p:txBody>
          <a:bodyPr wrap="square" rtlCol="0">
            <a:spAutoFit/>
          </a:bodyPr>
          <a:lstStyle/>
          <a:p>
            <a:pPr algn="ctr"/>
            <a:r>
              <a:rPr lang="en-GB" dirty="0"/>
              <a:t>EPC TO FOLLOW:</a:t>
            </a:r>
          </a:p>
        </p:txBody>
      </p:sp>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541073"/>
          </a:xfrm>
          <a:prstGeom prst="rect">
            <a:avLst/>
          </a:prstGeom>
          <a:noFill/>
        </p:spPr>
        <p:txBody>
          <a:bodyPr wrap="square" rtlCol="0">
            <a:spAutoFit/>
          </a:bodyPr>
          <a:lstStyle/>
          <a:p>
            <a:pPr algn="ctr"/>
            <a:r>
              <a:rPr lang="en-GB" sz="1400" b="1" dirty="0">
                <a:solidFill>
                  <a:srgbClr val="333333"/>
                </a:solidFill>
                <a:effectLst/>
                <a:latin typeface="Helvetica" panose="020B0604020202020204" pitchFamily="34" charset="0"/>
                <a:ea typeface="Times New Roman" panose="02020603050405020304" pitchFamily="18" charset="0"/>
                <a:cs typeface="Helvetica-Bold"/>
              </a:rPr>
              <a:t>Flat 8 </a:t>
            </a:r>
            <a:r>
              <a:rPr lang="en-GB" sz="1400" b="1" dirty="0" err="1">
                <a:solidFill>
                  <a:srgbClr val="333333"/>
                </a:solidFill>
                <a:effectLst/>
                <a:latin typeface="Helvetica" panose="020B0604020202020204" pitchFamily="34" charset="0"/>
                <a:ea typeface="Times New Roman" panose="02020603050405020304" pitchFamily="18" charset="0"/>
                <a:cs typeface="Helvetica-Bold"/>
              </a:rPr>
              <a:t>Maer</a:t>
            </a:r>
            <a:r>
              <a:rPr lang="en-GB" sz="1400" b="1" dirty="0">
                <a:solidFill>
                  <a:srgbClr val="333333"/>
                </a:solidFill>
                <a:effectLst/>
                <a:latin typeface="Helvetica" panose="020B0604020202020204" pitchFamily="34" charset="0"/>
                <a:ea typeface="Times New Roman" panose="02020603050405020304" pitchFamily="18" charset="0"/>
                <a:cs typeface="Helvetica-Bold"/>
              </a:rPr>
              <a:t> Bay Court, 12 Douglas Avenue, Exmouth, EX8 2BX</a:t>
            </a:r>
            <a:endParaRPr lang="en-GB" sz="1250" b="1"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A stunning penthouse style apartment in arguably one of Exmouth's finest locations with views of Exmouth beach, Exe estuary, Haldon Hills, </a:t>
            </a:r>
            <a:r>
              <a:rPr lang="en-GB" sz="1200" dirty="0" err="1">
                <a:latin typeface="Helvetica" panose="020B0604020202020204" pitchFamily="34" charset="0"/>
                <a:cs typeface="Helvetica" panose="020B0604020202020204" pitchFamily="34" charset="0"/>
              </a:rPr>
              <a:t>Brixham</a:t>
            </a:r>
            <a:r>
              <a:rPr lang="en-GB" sz="1200" dirty="0">
                <a:latin typeface="Helvetica" panose="020B0604020202020204" pitchFamily="34" charset="0"/>
                <a:cs typeface="Helvetica" panose="020B0604020202020204" pitchFamily="34" charset="0"/>
              </a:rPr>
              <a:t> to Berry Head and lighthouse. It also provides a 'birds eye' view of shipping, yachting, windsurfing races and firework displays. The beautiful residents' garden provides a variety of areas to enjoy and includes seating and a magnificent pond. It also offers direct access to Madeira Walk, providing a level walk into town and the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Exmouth Beach and leisure area.</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Lift rising to the top floor to hallway; private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Picture rail; electric consumer unit.</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LOUNGE/DINING ROOM: </a:t>
            </a:r>
            <a:r>
              <a:rPr lang="en-GB" sz="1200" dirty="0">
                <a:latin typeface="Helvetica" panose="020B0604020202020204" pitchFamily="34" charset="0"/>
                <a:cs typeface="Helvetica" panose="020B0604020202020204" pitchFamily="34" charset="0"/>
              </a:rPr>
              <a:t>5.18m x 3.66m (17'0" x 12'0") Sliding patio doors to BALCONY gaining stunning views over the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with uninterrupted sea and coastline views; two radiators;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INNER HALLWAY</a:t>
            </a:r>
            <a:r>
              <a:rPr lang="en-GB" sz="1200" dirty="0">
                <a:latin typeface="Helvetica" panose="020B0604020202020204" pitchFamily="34" charset="0"/>
                <a:cs typeface="Helvetica" panose="020B0604020202020204" pitchFamily="34" charset="0"/>
              </a:rPr>
              <a:t>: Useful storage cupboards; double glazed window and private door giving separate staircase access to ground floor and outside.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 </a:t>
            </a:r>
            <a:r>
              <a:rPr lang="en-GB" sz="1200" dirty="0">
                <a:latin typeface="Helvetica" panose="020B0604020202020204" pitchFamily="34" charset="0"/>
                <a:cs typeface="Helvetica" panose="020B0604020202020204" pitchFamily="34" charset="0"/>
              </a:rPr>
              <a:t>3.63m x 2.59m (11'11" x 8'6") Fitted with a range of work top surfaces; inset single drainer sink unit; cupboards and drawers; plumbing for an automatic washing machine and dishwasher beneath; built-in oven and ceramic hob set into work top; wall mounted cupboards; open cupboard housing fridge freezer; tiled surrounds; double glazed window over and door giving access to the BALCONY and gaining wonderful coastline views.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ONE: </a:t>
            </a:r>
            <a:r>
              <a:rPr lang="en-GB" sz="1200" dirty="0">
                <a:latin typeface="Helvetica" panose="020B0604020202020204" pitchFamily="34" charset="0"/>
                <a:cs typeface="Helvetica" panose="020B0604020202020204" pitchFamily="34" charset="0"/>
              </a:rPr>
              <a:t>3.66m x 3.51m (12'0" x 11'6") Sliding patio door giving access to the balcony and gaining stunning coastline views; radiator.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TWO: </a:t>
            </a:r>
            <a:r>
              <a:rPr lang="en-GB" sz="1200" dirty="0">
                <a:latin typeface="Helvetica" panose="020B0604020202020204" pitchFamily="34" charset="0"/>
                <a:cs typeface="Helvetica" panose="020B0604020202020204" pitchFamily="34" charset="0"/>
              </a:rPr>
              <a:t>4.17m x 3.07m (13'8" x 10'1") into dormer style. Double glazed window to front elevation; picture rail; radiator; two fitted cupboards.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4.17m x 3.02m (13'8" x 9'11") into dormer. Double glazed window; two fitted cupboards; radiator; picture rail.</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dirty="0">
                <a:latin typeface="Helvetica" panose="020B0604020202020204" pitchFamily="34" charset="0"/>
                <a:cs typeface="Helvetica" panose="020B0604020202020204" pitchFamily="34" charset="0"/>
              </a:rPr>
              <a:t>From reception hall opening to hallway with fitted cupboard and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BATHROOM/WC</a:t>
            </a:r>
            <a:r>
              <a:rPr lang="en-GB" sz="1200" dirty="0">
                <a:latin typeface="Helvetica" panose="020B0604020202020204" pitchFamily="34" charset="0"/>
                <a:cs typeface="Helvetica" panose="020B0604020202020204" pitchFamily="34" charset="0"/>
              </a:rPr>
              <a:t>: 2.9m x 2.06m (9'6" x 6'9") A modern suite with whirl pool bath, shower over and shower screen; pedestal wash hand basin with tiled splash back and mirror with integrated light; chrome heated towel rail; WC with push button flush; two double glazed windows with frosted glass; tiled floor; underfloor heating; extractor fan; recessed ceiling spotlighting.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OUTSIDE</a:t>
            </a:r>
            <a:r>
              <a:rPr lang="en-GB" sz="1200" dirty="0">
                <a:latin typeface="Helvetica" panose="020B0604020202020204" pitchFamily="34" charset="0"/>
                <a:cs typeface="Helvetica" panose="020B0604020202020204" pitchFamily="34" charset="0"/>
              </a:rPr>
              <a:t>: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Bay Court has beautiful communal grounds all facing in a southerly direction with views towards Berry Head. The gardens are mainly laid to lawn with well kept flower beds and a large rectangular carp pond. There is also a gate in the communal gardens which leads to Madeira Walk. The GARAGE is in a block and measures 16'x10' with an up and over door, electric power point and a PARKING SPACE.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US" sz="12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30832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TENURE AND OUTGOINGS: </a:t>
            </a:r>
            <a:r>
              <a:rPr lang="en-GB" sz="1200" dirty="0">
                <a:latin typeface="Helvetica" panose="020B0604020202020204" pitchFamily="34" charset="0"/>
                <a:cs typeface="Helvetica" panose="020B0604020202020204" pitchFamily="34" charset="0"/>
              </a:rPr>
              <a:t>The service charge is approximately £275.00 per calendar month per flat which includes a contribution towards the lift maintenance and also includes central heating, hot water, maintenance of boiler, cleaning, redecoration and maintenance of communal areas, gardening/landscaping and buildings insurance. The property also pays £500 twice a year into a general fund. The property benefits from a 999 year lease from 1961 and also 1/16th share of </a:t>
            </a:r>
            <a:r>
              <a:rPr lang="en-GB" sz="1200" dirty="0" err="1">
                <a:latin typeface="Helvetica" panose="020B0604020202020204" pitchFamily="34" charset="0"/>
                <a:cs typeface="Helvetica" panose="020B0604020202020204" pitchFamily="34" charset="0"/>
              </a:rPr>
              <a:t>Maer</a:t>
            </a:r>
            <a:r>
              <a:rPr lang="en-GB" sz="1200" dirty="0">
                <a:latin typeface="Helvetica" panose="020B0604020202020204" pitchFamily="34" charset="0"/>
                <a:cs typeface="Helvetica" panose="020B0604020202020204" pitchFamily="34" charset="0"/>
              </a:rPr>
              <a:t> Bay Freeholds (Exmouth LTD).</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AGENTS NOTE: </a:t>
            </a:r>
            <a:r>
              <a:rPr lang="en-GB" sz="1200" dirty="0">
                <a:latin typeface="Helvetica" panose="020B0604020202020204" pitchFamily="34" charset="0"/>
                <a:cs typeface="Helvetica" panose="020B0604020202020204" pitchFamily="34" charset="0"/>
              </a:rPr>
              <a:t>The central heating is communal and the bathroom has underfloor heating and a towel rail which is independent from communal heating.</a:t>
            </a:r>
            <a:br>
              <a:rPr lang="en-GB" sz="1400" dirty="0">
                <a:latin typeface="Helvetica" panose="020B0604020202020204" pitchFamily="34" charset="0"/>
                <a:cs typeface="Helvetica" panose="020B0604020202020204" pitchFamily="34" charset="0"/>
              </a:rPr>
            </a:br>
            <a:br>
              <a:rPr lang="en-GB" sz="1250" dirty="0">
                <a:solidFill>
                  <a:srgbClr val="333333"/>
                </a:solidFill>
                <a:effectLst/>
                <a:latin typeface="Helvetica" panose="020B0604020202020204" pitchFamily="34" charset="0"/>
                <a:ea typeface="Times New Roman" panose="02020603050405020304" pitchFamily="18" charset="0"/>
                <a:cs typeface="Helvetica-Bold"/>
              </a:rPr>
            </a:br>
            <a:endParaRPr lang="en-GB" sz="1100" dirty="0">
              <a:effectLst/>
              <a:latin typeface="Times New Roman" panose="02020603050405020304" pitchFamily="18" charset="0"/>
              <a:ea typeface="Times New Roman" panose="02020603050405020304" pitchFamily="18" charset="0"/>
            </a:endParaRPr>
          </a:p>
          <a:p>
            <a:r>
              <a:rPr lang="en-GB" sz="1250" b="1" dirty="0">
                <a:effectLst/>
                <a:latin typeface="Helvetica" panose="020B0604020202020204" pitchFamily="34" charset="0"/>
                <a:ea typeface="Times New Roman" panose="02020603050405020304" pitchFamily="18" charset="0"/>
                <a:cs typeface="Helvetica-Bold"/>
              </a:rPr>
              <a:t> FLOOR PLAN:</a:t>
            </a:r>
            <a:r>
              <a:rPr lang="en-GB" sz="1250" dirty="0">
                <a:effectLst/>
                <a:latin typeface="Helvetica" panose="020B0604020202020204" pitchFamily="34" charset="0"/>
                <a:ea typeface="Times New Roman" panose="02020603050405020304" pitchFamily="18" charset="0"/>
                <a:cs typeface="Helvetica-Bold"/>
              </a:rPr>
              <a:t>   </a:t>
            </a:r>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6E7C46D3-BD9F-1432-34BB-75B33F746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3908" y="3318962"/>
            <a:ext cx="6054553" cy="6711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948</Words>
  <Application>Microsoft Office PowerPoint</Application>
  <PresentationFormat>Custom</PresentationFormat>
  <Paragraphs>22</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15</cp:revision>
  <cp:lastPrinted>2023-10-12T10:03:09Z</cp:lastPrinted>
  <dcterms:created xsi:type="dcterms:W3CDTF">2023-03-19T13:39:10Z</dcterms:created>
  <dcterms:modified xsi:type="dcterms:W3CDTF">2023-10-12T10:03:10Z</dcterms:modified>
</cp:coreProperties>
</file>